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57" r:id="rId4"/>
    <p:sldId id="349" r:id="rId5"/>
    <p:sldId id="358" r:id="rId6"/>
    <p:sldId id="368" r:id="rId7"/>
    <p:sldId id="370" r:id="rId8"/>
    <p:sldId id="359" r:id="rId9"/>
    <p:sldId id="353" r:id="rId10"/>
    <p:sldId id="351" r:id="rId11"/>
    <p:sldId id="369" r:id="rId12"/>
    <p:sldId id="354" r:id="rId13"/>
    <p:sldId id="3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28" autoAdjust="0"/>
    <p:restoredTop sz="95827" autoAdjust="0"/>
  </p:normalViewPr>
  <p:slideViewPr>
    <p:cSldViewPr snapToGrid="0">
      <p:cViewPr varScale="1">
        <p:scale>
          <a:sx n="86" d="100"/>
          <a:sy n="86" d="100"/>
        </p:scale>
        <p:origin x="248" y="108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9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85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52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2020/8/8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2020/8/8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321460/dice-coefficient-loss-function-vs-cross-entropy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hyperlink" Target="https://arxiv.org/pdf/1606.04797.pdf" TargetMode="External"/><Relationship Id="rId5" Type="http://schemas.openxmlformats.org/officeDocument/2006/relationships/hyperlink" Target="https://www.aiuai.cn/aifarm124.html" TargetMode="External"/><Relationship Id="rId4" Type="http://schemas.openxmlformats.org/officeDocument/2006/relationships/hyperlink" Target="https://www.aiuai.cn/aifarm1159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17841" y="1360170"/>
            <a:ext cx="11156315" cy="1485718"/>
          </a:xfrm>
        </p:spPr>
        <p:txBody>
          <a:bodyPr>
            <a:noAutofit/>
          </a:bodyPr>
          <a:lstStyle/>
          <a:p>
            <a:r>
              <a:rPr lang="en" altLang="zh-CN" sz="4000" b="1" dirty="0"/>
              <a:t>﻿</a:t>
            </a:r>
            <a: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﻿﻿ ﻿Learning to Predict Crisp Boundaries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C4AAAC-B3F7-6849-9D17-FECED81D4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48" y="3137524"/>
            <a:ext cx="10401300" cy="1422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EE1EDB-88B5-D74A-B4EA-11B060D0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22" y="1415207"/>
            <a:ext cx="8243549" cy="5055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76497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Ablation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study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F94086-05A2-C74F-AD73-52B9DE0A4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34" y="1646108"/>
            <a:ext cx="9289530" cy="26682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BF1E1A-F66B-364E-BE42-79B5A2F83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894" y="4545278"/>
            <a:ext cx="9323790" cy="20210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719910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Ablation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study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FCAB49-8E4C-B846-946D-C95C97B0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40" y="1415207"/>
            <a:ext cx="10262120" cy="50517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432059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Related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links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EA9AE2-F1AE-E342-A912-4DE12B03CA0D}"/>
              </a:ext>
            </a:extLst>
          </p:cNvPr>
          <p:cNvSpPr/>
          <p:nvPr/>
        </p:nvSpPr>
        <p:spPr>
          <a:xfrm>
            <a:off x="310978" y="1415207"/>
            <a:ext cx="10875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buAutoNum type="arabicPeriod"/>
            </a:pPr>
            <a:r>
              <a:rPr lang="en-US" altLang="zh-CN" dirty="0">
                <a:solidFill>
                  <a:srgbClr val="242729"/>
                </a:solidFill>
                <a:latin typeface="Arial" panose="020B0604020202020204" pitchFamily="34" charset="0"/>
              </a:rPr>
              <a:t>Dice-coefficient loss function vs cross-entropy</a:t>
            </a:r>
            <a:endParaRPr lang="en-US" altLang="zh-CN" b="1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zh-CN" b="1" dirty="0">
                <a:solidFill>
                  <a:srgbClr val="242729"/>
                </a:solidFill>
                <a:latin typeface="Arial" panose="020B0604020202020204" pitchFamily="34" charset="0"/>
              </a:rPr>
              <a:t>Link</a:t>
            </a:r>
            <a:r>
              <a:rPr lang="zh-CN" altLang="en-US" b="1" dirty="0">
                <a:solidFill>
                  <a:srgbClr val="242729"/>
                </a:solidFill>
                <a:latin typeface="Arial" panose="020B0604020202020204" pitchFamily="34" charset="0"/>
              </a:rPr>
              <a:t>：</a:t>
            </a:r>
            <a:r>
              <a:rPr lang="en-US" altLang="zh-CN" dirty="0">
                <a:hlinkClick r:id="rId3"/>
              </a:rPr>
              <a:t> https://stats.stackexchange.com/questions/321460/dice-coefficient-loss-function-vs-cross-entropy</a:t>
            </a:r>
            <a:endParaRPr lang="en-US" altLang="zh-CN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8D4900-25AA-3847-8C27-ED5D7443F7E8}"/>
              </a:ext>
            </a:extLst>
          </p:cNvPr>
          <p:cNvSpPr/>
          <p:nvPr/>
        </p:nvSpPr>
        <p:spPr>
          <a:xfrm>
            <a:off x="310978" y="2269014"/>
            <a:ext cx="4874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dirty="0">
                <a:solidFill>
                  <a:srgbClr val="242729"/>
                </a:solidFill>
                <a:latin typeface="Arial" panose="020B0604020202020204" pitchFamily="34" charset="0"/>
              </a:rPr>
              <a:t>2.</a:t>
            </a:r>
            <a:r>
              <a:rPr lang="zh-CN" altLang="en-US" dirty="0">
                <a:solidFill>
                  <a:srgbClr val="242729"/>
                </a:solidFill>
                <a:latin typeface="Arial" panose="020B0604020202020204" pitchFamily="34" charset="0"/>
              </a:rPr>
              <a:t> 医学图像分割中的</a:t>
            </a:r>
            <a:r>
              <a:rPr lang="en-US" altLang="zh-CN" dirty="0">
                <a:solidFill>
                  <a:srgbClr val="242729"/>
                </a:solidFill>
                <a:latin typeface="Arial" panose="020B0604020202020204" pitchFamily="34" charset="0"/>
              </a:rPr>
              <a:t>dice</a:t>
            </a:r>
            <a:r>
              <a:rPr lang="zh-CN" altLang="en-US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42729"/>
                </a:solidFill>
                <a:latin typeface="Arial" panose="020B0604020202020204" pitchFamily="34" charset="0"/>
              </a:rPr>
              <a:t>distance</a:t>
            </a:r>
            <a:endParaRPr lang="en-US" altLang="zh-CN" b="1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zh-CN" b="1" dirty="0">
                <a:solidFill>
                  <a:srgbClr val="242729"/>
                </a:solidFill>
                <a:latin typeface="Arial" panose="020B0604020202020204" pitchFamily="34" charset="0"/>
              </a:rPr>
              <a:t>Link</a:t>
            </a:r>
            <a:r>
              <a:rPr lang="zh-CN" altLang="en-US" b="1" dirty="0">
                <a:solidFill>
                  <a:srgbClr val="242729"/>
                </a:solidFill>
                <a:latin typeface="Arial" panose="020B0604020202020204" pitchFamily="34" charset="0"/>
              </a:rPr>
              <a:t>：</a:t>
            </a:r>
            <a:r>
              <a:rPr lang="en-US" altLang="zh-CN" dirty="0">
                <a:hlinkClick r:id="rId3"/>
              </a:rPr>
              <a:t> </a:t>
            </a:r>
            <a:r>
              <a:rPr lang="en-US" altLang="zh-CN" dirty="0">
                <a:hlinkClick r:id="rId4"/>
              </a:rPr>
              <a:t>https://www.aiuai.cn/aifarm1159.html</a:t>
            </a:r>
            <a:endParaRPr lang="en-US" altLang="zh-CN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BA8957-CC5D-694E-B573-0003F83D2190}"/>
              </a:ext>
            </a:extLst>
          </p:cNvPr>
          <p:cNvSpPr/>
          <p:nvPr/>
        </p:nvSpPr>
        <p:spPr>
          <a:xfrm>
            <a:off x="310978" y="3122821"/>
            <a:ext cx="4519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dirty="0">
                <a:solidFill>
                  <a:srgbClr val="242729"/>
                </a:solidFill>
                <a:latin typeface="Arial" panose="020B0604020202020204" pitchFamily="34" charset="0"/>
              </a:rPr>
              <a:t>3.</a:t>
            </a:r>
            <a:r>
              <a:rPr lang="zh-CN" altLang="en-US" dirty="0">
                <a:solidFill>
                  <a:srgbClr val="242729"/>
                </a:solidFill>
                <a:latin typeface="Arial" panose="020B0604020202020204" pitchFamily="34" charset="0"/>
              </a:rPr>
              <a:t> 交叉熵损失</a:t>
            </a:r>
            <a:endParaRPr lang="en-US" altLang="zh-CN" b="1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zh-CN" b="1" dirty="0">
                <a:solidFill>
                  <a:srgbClr val="242729"/>
                </a:solidFill>
                <a:latin typeface="Arial" panose="020B0604020202020204" pitchFamily="34" charset="0"/>
              </a:rPr>
              <a:t>Link</a:t>
            </a:r>
            <a:r>
              <a:rPr lang="zh-CN" altLang="en-US" b="1" dirty="0">
                <a:solidFill>
                  <a:srgbClr val="242729"/>
                </a:solidFill>
                <a:latin typeface="Arial" panose="020B0604020202020204" pitchFamily="34" charset="0"/>
              </a:rPr>
              <a:t>：</a:t>
            </a:r>
            <a:r>
              <a:rPr lang="en-US" altLang="zh-CN" dirty="0">
                <a:hlinkClick r:id="rId5"/>
              </a:rPr>
              <a:t>https://www.aiuai.cn/aifarm124.html</a:t>
            </a:r>
            <a:endParaRPr lang="en-US" altLang="zh-CN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D2722C-74CF-764A-9BA7-7906DF2F24B2}"/>
              </a:ext>
            </a:extLst>
          </p:cNvPr>
          <p:cNvSpPr/>
          <p:nvPr/>
        </p:nvSpPr>
        <p:spPr>
          <a:xfrm>
            <a:off x="310978" y="3987364"/>
            <a:ext cx="45020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dirty="0">
                <a:solidFill>
                  <a:srgbClr val="242729"/>
                </a:solidFill>
                <a:latin typeface="Arial" panose="020B0604020202020204" pitchFamily="34" charset="0"/>
              </a:rPr>
              <a:t>4.</a:t>
            </a:r>
            <a:r>
              <a:rPr lang="zh-CN" altLang="en-US" dirty="0">
                <a:solidFill>
                  <a:srgbClr val="242729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42729"/>
                </a:solidFill>
                <a:latin typeface="Arial" panose="020B0604020202020204" pitchFamily="34" charset="0"/>
              </a:rPr>
              <a:t>V-Net</a:t>
            </a:r>
            <a:endParaRPr lang="en-US" altLang="zh-CN" b="1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zh-CN" b="1" dirty="0">
                <a:solidFill>
                  <a:srgbClr val="242729"/>
                </a:solidFill>
                <a:latin typeface="Arial" panose="020B0604020202020204" pitchFamily="34" charset="0"/>
              </a:rPr>
              <a:t>Link</a:t>
            </a:r>
            <a:r>
              <a:rPr lang="zh-CN" altLang="en-US" b="1" dirty="0">
                <a:solidFill>
                  <a:srgbClr val="242729"/>
                </a:solidFill>
                <a:latin typeface="Arial" panose="020B0604020202020204" pitchFamily="34" charset="0"/>
              </a:rPr>
              <a:t>：</a:t>
            </a:r>
            <a:r>
              <a:rPr lang="en-US" altLang="zh-CN" dirty="0">
                <a:hlinkClick r:id="rId6"/>
              </a:rPr>
              <a:t>https://arxiv.org/pdf/1606.04797.pdf</a:t>
            </a:r>
            <a:endParaRPr lang="en-US" altLang="zh-CN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49338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10978" y="89644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Crisp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Edge detection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2BAEEA-F01B-D640-AC1C-F0AD4E6B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667624"/>
            <a:ext cx="10566400" cy="2362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4E27979-796D-2C40-9282-8CFBEEFE1119}"/>
              </a:ext>
            </a:extLst>
          </p:cNvPr>
          <p:cNvSpPr txBox="1"/>
          <p:nvPr/>
        </p:nvSpPr>
        <p:spPr>
          <a:xfrm>
            <a:off x="116108" y="1124774"/>
            <a:ext cx="1216083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Thick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edge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prediction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”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5CE63F-4543-EA4E-879D-185D5BBC2ED9}"/>
              </a:ext>
            </a:extLst>
          </p:cNvPr>
          <p:cNvSpPr txBox="1"/>
          <p:nvPr/>
        </p:nvSpPr>
        <p:spPr>
          <a:xfrm>
            <a:off x="310978" y="1785981"/>
            <a:ext cx="12160838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>
                <a:latin typeface="Times New Roman" panose="02020603050405020304" charset="0"/>
                <a:cs typeface="Times New Roman" panose="02020603050405020304" charset="0"/>
              </a:rPr>
              <a:t>﻿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CNN-Based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algorithm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tend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predict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thick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edge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(5~10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pixels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wide)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803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79F5194-016C-3B41-BD19-B6F205E54C09}"/>
              </a:ext>
            </a:extLst>
          </p:cNvPr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﻿Main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716603-6DDD-7C4E-9E1A-80272890F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1415207"/>
            <a:ext cx="10655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7" y="89644"/>
            <a:ext cx="11306399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Rethinking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class-balanced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weight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Loss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Class-balanced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weight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D45AE7-84F8-524F-8718-D3356739BA9B}"/>
              </a:ext>
            </a:extLst>
          </p:cNvPr>
          <p:cNvSpPr txBox="1"/>
          <p:nvPr/>
        </p:nvSpPr>
        <p:spPr>
          <a:xfrm>
            <a:off x="310978" y="1785981"/>
            <a:ext cx="12160838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>
                <a:latin typeface="Times New Roman" panose="02020603050405020304" charset="0"/>
                <a:cs typeface="Times New Roman" panose="02020603050405020304" charset="0"/>
              </a:rPr>
              <a:t>﻿The class-balance weights β and 1 − β are used to preserve and suppress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" altLang="zh-CN" sz="2000" dirty="0">
                <a:latin typeface="Times New Roman" panose="02020603050405020304" charset="0"/>
                <a:cs typeface="Times New Roman" panose="02020603050405020304" charset="0"/>
              </a:rPr>
              <a:t>the losses from the class of edge pixels and non-edge pixels, respectively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0379A4-5AEA-D542-99F9-CAE33F6A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99" y="2981540"/>
            <a:ext cx="10773556" cy="98057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9487BFD-BEDA-8048-A065-33453D7E1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352" y="4449417"/>
            <a:ext cx="1752600" cy="431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1C37F6-0267-4448-972D-9275CBFA6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725" y="4449417"/>
            <a:ext cx="2209800" cy="4318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84E634B-3653-EF4A-A5DA-14359C9D5BC0}"/>
              </a:ext>
            </a:extLst>
          </p:cNvPr>
          <p:cNvSpPr/>
          <p:nvPr/>
        </p:nvSpPr>
        <p:spPr>
          <a:xfrm>
            <a:off x="310977" y="5317727"/>
            <a:ext cx="11570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﻿This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biased issue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cause the learning to fail to find the crisp edges which are the rare event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DE379DA-DBB5-6D42-91B8-CB4C6CEAAFFA}"/>
              </a:ext>
            </a:extLst>
          </p:cNvPr>
          <p:cNvSpPr/>
          <p:nvPr/>
        </p:nvSpPr>
        <p:spPr>
          <a:xfrm>
            <a:off x="2053652" y="3168640"/>
            <a:ext cx="584617" cy="463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27ED1C-C5DD-994F-B2B4-58669AEC938A}"/>
              </a:ext>
            </a:extLst>
          </p:cNvPr>
          <p:cNvSpPr/>
          <p:nvPr/>
        </p:nvSpPr>
        <p:spPr>
          <a:xfrm>
            <a:off x="6520723" y="3186321"/>
            <a:ext cx="1079290" cy="463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4119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E2B222-4958-544E-902D-551D0ACB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591" y="2821111"/>
            <a:ext cx="5842000" cy="1143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BE9AA0-9858-4640-97CB-0184C87A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091" y="4089553"/>
            <a:ext cx="4953000" cy="1041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C901F47-03EB-5C4C-ACD1-6E3E68749AF9}"/>
              </a:ext>
            </a:extLst>
          </p:cNvPr>
          <p:cNvSpPr txBox="1"/>
          <p:nvPr/>
        </p:nvSpPr>
        <p:spPr>
          <a:xfrm>
            <a:off x="310978" y="1124774"/>
            <a:ext cx="1216083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Dice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loss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03048F-1056-4E42-88D9-038D1A9C0787}"/>
              </a:ext>
            </a:extLst>
          </p:cNvPr>
          <p:cNvSpPr/>
          <p:nvPr/>
        </p:nvSpPr>
        <p:spPr>
          <a:xfrm>
            <a:off x="310978" y="1864672"/>
            <a:ext cx="11591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﻿Since the Dice coefficient is a measure of similarity of two sets. Our loss is to compare the similarity of two sets P, G and minimizes their distance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68808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C77824-2CEA-504A-BDF4-50C313F49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6" y="4480159"/>
            <a:ext cx="9043648" cy="12460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9C7886-391C-D446-B2BD-73BAE04E3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78" y="2752822"/>
            <a:ext cx="5029200" cy="596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1AAC23-CF24-B941-9BC2-0C2ECC590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84" y="2106596"/>
            <a:ext cx="6629242" cy="510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D6DC4F4-42D6-8D4D-A7AD-28EED74C4AA6}"/>
              </a:ext>
            </a:extLst>
          </p:cNvPr>
          <p:cNvSpPr txBox="1"/>
          <p:nvPr/>
        </p:nvSpPr>
        <p:spPr>
          <a:xfrm>
            <a:off x="310978" y="1124774"/>
            <a:ext cx="1216083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Fusion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loss: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dice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loss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cross-entropy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loss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FFE3D0-4273-FA4B-8302-F12EAC2F1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550" y="2889148"/>
            <a:ext cx="3797300" cy="342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922607B-A972-164C-AA1A-9AE718C6B1B7}"/>
              </a:ext>
            </a:extLst>
          </p:cNvPr>
          <p:cNvSpPr txBox="1"/>
          <p:nvPr/>
        </p:nvSpPr>
        <p:spPr>
          <a:xfrm>
            <a:off x="310978" y="3584337"/>
            <a:ext cx="1216083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Backward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Gradient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977BD9-1C0E-8C49-8FB9-31C1D75AE65B}"/>
              </a:ext>
            </a:extLst>
          </p:cNvPr>
          <p:cNvSpPr/>
          <p:nvPr/>
        </p:nvSpPr>
        <p:spPr>
          <a:xfrm>
            <a:off x="3207894" y="4573659"/>
            <a:ext cx="5531372" cy="1152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E3C998-AE05-1B4B-82B2-EAEB9168F487}"/>
              </a:ext>
            </a:extLst>
          </p:cNvPr>
          <p:cNvSpPr/>
          <p:nvPr/>
        </p:nvSpPr>
        <p:spPr>
          <a:xfrm>
            <a:off x="9362850" y="4573660"/>
            <a:ext cx="1130265" cy="115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94456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Reference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7328B9-E663-9C46-81EC-554B7E0EB8B2}"/>
              </a:ext>
            </a:extLst>
          </p:cNvPr>
          <p:cNvSpPr/>
          <p:nvPr/>
        </p:nvSpPr>
        <p:spPr>
          <a:xfrm>
            <a:off x="310977" y="1415207"/>
            <a:ext cx="1130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﻿V-Net: Fully Convolutional Neural Networks for Volumetric Medical Image Segmentation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52345E-1E59-C648-B877-AE3F5C8C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7" y="2023444"/>
            <a:ext cx="5809142" cy="3804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9C2E7F-16F7-5443-BF12-0E4287C7D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417" y="2389545"/>
            <a:ext cx="5817725" cy="2078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501202-3350-9941-B7A7-6394966C1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085" y="4655353"/>
            <a:ext cx="5600388" cy="1928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99671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F2FD02-B468-AC4F-BB7F-6DEC52FB8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400" y="833062"/>
            <a:ext cx="4154357" cy="5694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9122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6679BA-B5E7-9D4B-9CAF-75EF4A22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56" y="1415207"/>
            <a:ext cx="4457700" cy="4343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A82B44-89E1-C24D-B288-D54E36D74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892" y="1516807"/>
            <a:ext cx="4381500" cy="414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04784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Macintosh PowerPoint</Application>
  <PresentationFormat>宽屏</PresentationFormat>
  <Paragraphs>33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黑体</vt:lpstr>
      <vt:lpstr>Arial</vt:lpstr>
      <vt:lpstr>Calibri</vt:lpstr>
      <vt:lpstr>Times New Roman</vt:lpstr>
      <vt:lpstr>Office 主题</vt:lpstr>
      <vt:lpstr>﻿﻿ ﻿Learning to Predict Crisp Boundaries</vt:lpstr>
      <vt:lpstr>Crisp Edge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73</cp:revision>
  <dcterms:created xsi:type="dcterms:W3CDTF">2018-03-01T02:03:00Z</dcterms:created>
  <dcterms:modified xsi:type="dcterms:W3CDTF">2020-08-08T13:03:43Z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